
<file path=[Content_Types].xml><?xml version="1.0" encoding="utf-8"?>
<Types xmlns="http://schemas.openxmlformats.org/package/2006/content-types">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422" r:id="rId2"/>
    <p:sldId id="423" r:id="rId3"/>
  </p:sldIdLst>
  <p:sldSz cx="9144000" cy="6858000" type="screen4x3"/>
  <p:notesSz cx="6669088" cy="9926638"/>
  <p:custDataLst>
    <p:tags r:id="rId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B2A97E"/>
    <a:srgbClr val="FFFF99"/>
    <a:srgbClr val="94A545"/>
    <a:srgbClr val="695E4A"/>
    <a:srgbClr val="C0AE00"/>
    <a:srgbClr val="73AFB6"/>
    <a:srgbClr val="5D87A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34" autoAdjust="0"/>
    <p:restoredTop sz="96061" autoAdjust="0"/>
  </p:normalViewPr>
  <p:slideViewPr>
    <p:cSldViewPr>
      <p:cViewPr varScale="1">
        <p:scale>
          <a:sx n="70" d="100"/>
          <a:sy n="70" d="100"/>
        </p:scale>
        <p:origin x="-1644" y="-102"/>
      </p:cViewPr>
      <p:guideLst>
        <p:guide orient="horz" pos="2251"/>
        <p:guide orient="horz" pos="4065"/>
        <p:guide orient="horz" pos="4319"/>
        <p:guide orient="horz" pos="3158"/>
        <p:guide orient="horz" pos="1389"/>
        <p:guide pos="113"/>
        <p:guide pos="5647"/>
        <p:guide pos="3016"/>
        <p:guide pos="3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ZA"/>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24FF85D-778E-4F31-A890-F0C040730B1E}" type="datetimeFigureOut">
              <a:rPr lang="en-ZA"/>
              <a:pPr>
                <a:defRPr/>
              </a:pPr>
              <a:t>2013/01/14</a:t>
            </a:fld>
            <a:endParaRPr lang="en-ZA" dirty="0"/>
          </a:p>
        </p:txBody>
      </p:sp>
      <p:sp>
        <p:nvSpPr>
          <p:cNvPr id="4" name="Slide Image Placehold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ZA"/>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C2DFE8C-3BB8-45F5-8CBC-9ECFB9AA637C}"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852488" y="744538"/>
            <a:ext cx="4964112" cy="3722687"/>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b="1" smtClean="0">
                <a:cs typeface="Arial" charset="0"/>
              </a:rPr>
              <a:t>MEDIUM </a:t>
            </a:r>
            <a:r>
              <a:rPr lang="en-ZA" b="1" smtClean="0"/>
              <a:t>TERM LAYOUT</a:t>
            </a:r>
          </a:p>
          <a:p>
            <a:endParaRPr lang="en-ZA" b="1" smtClean="0">
              <a:cs typeface="Arial" charset="0"/>
            </a:endParaRPr>
          </a:p>
          <a:p>
            <a:r>
              <a:rPr lang="en-ZA" smtClean="0"/>
              <a:t>In the medium term, the planning for the development of the port will be dominated by the airport site expansion. The 2020 future layout plan shows the fully developed dig-out port, with a new port entrance with breakwaters and entrance channel, leading to an inner basin with turning basin. This allows for sixteen new container berths, four liquid bulk berths, and three car terminal berths, with their respective back-of-quay operational areas, and road and rail connections.</a:t>
            </a:r>
          </a:p>
          <a:p>
            <a:r>
              <a:rPr lang="en-ZA" smtClean="0"/>
              <a:t>The development of the new port will allow for the reorganisation of port operations and activities across the two port locations. This has the potential to result in the transformation of the Southern Industrial Basin as a whole, and address issues of traffic congestion and incompatible land uses. It will catalyse urban renewal programs for the area, and result in more appropriate port-city interfaces. The freight handling operations of the ports will benefit from better relationships with their industrial bases, and from better inland transport connectivity.</a:t>
            </a:r>
          </a:p>
          <a:p>
            <a:endParaRPr lang="en-ZA" smtClean="0"/>
          </a:p>
          <a:p>
            <a:r>
              <a:rPr lang="en-ZA" b="1" smtClean="0">
                <a:cs typeface="Arial" charset="0"/>
              </a:rPr>
              <a:t>LONG </a:t>
            </a:r>
            <a:r>
              <a:rPr lang="en-ZA" b="1" smtClean="0"/>
              <a:t>TERM LAYOUT</a:t>
            </a:r>
          </a:p>
          <a:p>
            <a:endParaRPr lang="en-ZA" b="1" smtClean="0"/>
          </a:p>
          <a:p>
            <a:r>
              <a:rPr lang="en-ZA" sz="1400" smtClean="0">
                <a:latin typeface="Arial" charset="0"/>
                <a:cs typeface="Arial" charset="0"/>
              </a:rPr>
              <a:t> </a:t>
            </a:r>
            <a:r>
              <a:rPr lang="en-ZA" smtClean="0"/>
              <a:t>The long term potential plan for Durban shows a fully developed port within the spatial limitations of the Bay. Before the Bayhead basin can be built, the existing rail arrival and departure yards and other rail infrastructure will need to be relocated, and the rail lines linking the port to the main line realigned. The Bayhead road access to the southern port will be truncated by the new basin, necessitating new access roads on the southern perimeter. A large number of tenants will need to be relocated, and the ship build and repair sites will need consolidation.</a:t>
            </a:r>
          </a:p>
          <a:p>
            <a:r>
              <a:rPr lang="en-ZA" smtClean="0"/>
              <a:t>The Bayhead project will thus require a long lead time, and an extensive program of relocation and rationalisation of existing port, rail, road and commercial infrastructure.</a:t>
            </a:r>
          </a:p>
          <a:p>
            <a:r>
              <a:rPr lang="en-ZA" smtClean="0"/>
              <a:t>The plan shows the Bayhead dig-out basin with a ten berth container terminal, with a capacity of</a:t>
            </a:r>
            <a:r>
              <a:rPr lang="en-US" smtClean="0"/>
              <a:t> 6,</a:t>
            </a:r>
            <a:r>
              <a:rPr lang="en-ZA" smtClean="0"/>
              <a:t>0m teu. The Transnet Rail Engineering facilities have been retained, and a portion of Ambrose Park and the eastern side of the Bayhead rail yards converted into commercial and logistics areas. Ship repair facilities are retained, but on a smaller scale.</a:t>
            </a:r>
          </a:p>
          <a:p>
            <a:r>
              <a:rPr lang="en-ZA" smtClean="0"/>
              <a:t>The plan also shows the widened and deepened access channel and new turning basin, and an expanded area allocated to the heritage site.</a:t>
            </a:r>
          </a:p>
          <a:p>
            <a:r>
              <a:rPr lang="en-ZA" smtClean="0"/>
              <a:t>Although these are not illustrated on the plan, the Bayhead development will be undertaken in association with major rail and road relocations and capacity expansions.</a:t>
            </a:r>
          </a:p>
          <a:p>
            <a:endParaRPr lang="en-ZA" smtClean="0">
              <a:cs typeface="Arial" charset="0"/>
            </a:endParaRPr>
          </a:p>
        </p:txBody>
      </p:sp>
      <p:sp>
        <p:nvSpPr>
          <p:cNvPr id="4" name="Slide Number Placeholder 3"/>
          <p:cNvSpPr txBox="1">
            <a:spLocks noGrp="1"/>
          </p:cNvSpPr>
          <p:nvPr/>
        </p:nvSpPr>
        <p:spPr>
          <a:xfrm>
            <a:off x="3776663" y="9428163"/>
            <a:ext cx="2890837" cy="496887"/>
          </a:xfrm>
          <a:prstGeom prst="rect">
            <a:avLst/>
          </a:prstGeom>
          <a:noFill/>
        </p:spPr>
        <p:txBody>
          <a:bodyPr anchor="b"/>
          <a:lstStyle/>
          <a:p>
            <a:pPr algn="r" fontAlgn="auto">
              <a:spcBef>
                <a:spcPts val="0"/>
              </a:spcBef>
              <a:spcAft>
                <a:spcPts val="0"/>
              </a:spcAft>
              <a:defRPr/>
            </a:pPr>
            <a:fld id="{94135A8A-34CA-4A49-85A9-871F015138B1}" type="slidenum">
              <a:rPr lang="en-ZA" sz="1200">
                <a:solidFill>
                  <a:prstClr val="black"/>
                </a:solidFill>
                <a:latin typeface="+mn-lt"/>
              </a:rPr>
              <a:pPr algn="r" fontAlgn="auto">
                <a:spcBef>
                  <a:spcPts val="0"/>
                </a:spcBef>
                <a:spcAft>
                  <a:spcPts val="0"/>
                </a:spcAft>
                <a:defRPr/>
              </a:pPr>
              <a:t>1</a:t>
            </a:fld>
            <a:endParaRPr lang="en-ZA" sz="1200" dirty="0">
              <a:solidFill>
                <a:prstClr val="black"/>
              </a:solidFill>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852488" y="744538"/>
            <a:ext cx="4964112" cy="3722687"/>
          </a:xfrm>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b="1" smtClean="0">
                <a:cs typeface="Arial" charset="0"/>
              </a:rPr>
              <a:t>MEDIUM </a:t>
            </a:r>
            <a:r>
              <a:rPr lang="en-ZA" b="1" smtClean="0"/>
              <a:t>TERM LAYOUT</a:t>
            </a:r>
          </a:p>
          <a:p>
            <a:endParaRPr lang="en-ZA" b="1" smtClean="0">
              <a:cs typeface="Arial" charset="0"/>
            </a:endParaRPr>
          </a:p>
          <a:p>
            <a:r>
              <a:rPr lang="en-ZA" smtClean="0"/>
              <a:t>In the medium term, the planning for the development of the port will be dominated by the airport site expansion. The 2020 future layout plan shows the fully developed dig-out port, with a new port entrance with breakwaters and entrance channel, leading to an inner basin with turning basin. This allows for sixteen new container berths, four liquid bulk berths, and three car terminal berths, with their respective back-of-quay operational areas, and road and rail connections.</a:t>
            </a:r>
          </a:p>
          <a:p>
            <a:r>
              <a:rPr lang="en-ZA" smtClean="0"/>
              <a:t>The development of the new port will allow for the reorganisation of port operations and activities across the two port locations. This has the potential to result in the transformation of the Southern Industrial Basin as a whole, and address issues of traffic congestion and incompatible land uses. It will catalyse urban renewal programs for the area, and result in more appropriate port-city interfaces. The freight handling operations of the ports will benefit from better relationships with their industrial bases, and from better inland transport connectivity.</a:t>
            </a:r>
          </a:p>
          <a:p>
            <a:endParaRPr lang="en-ZA" smtClean="0"/>
          </a:p>
          <a:p>
            <a:r>
              <a:rPr lang="en-ZA" b="1" smtClean="0">
                <a:cs typeface="Arial" charset="0"/>
              </a:rPr>
              <a:t>LONG </a:t>
            </a:r>
            <a:r>
              <a:rPr lang="en-ZA" b="1" smtClean="0"/>
              <a:t>TERM LAYOUT</a:t>
            </a:r>
          </a:p>
          <a:p>
            <a:endParaRPr lang="en-ZA" b="1" smtClean="0"/>
          </a:p>
          <a:p>
            <a:r>
              <a:rPr lang="en-ZA" sz="1400" smtClean="0">
                <a:latin typeface="Arial" charset="0"/>
                <a:cs typeface="Arial" charset="0"/>
              </a:rPr>
              <a:t> </a:t>
            </a:r>
            <a:r>
              <a:rPr lang="en-ZA" smtClean="0"/>
              <a:t>The long term potential plan for Durban shows a fully developed port within the spatial limitations of the Bay. Before the Bayhead basin can be built, the existing rail arrival and departure yards and other rail infrastructure will need to be relocated, and the rail lines linking the port to the main line realigned. The Bayhead road access to the southern port will be truncated by the new basin, necessitating new access roads on the southern perimeter. A large number of tenants will need to be relocated, and the ship build and repair sites will need consolidation.</a:t>
            </a:r>
          </a:p>
          <a:p>
            <a:r>
              <a:rPr lang="en-ZA" smtClean="0"/>
              <a:t>The Bayhead project will thus require a long lead time, and an extensive program of relocation and rationalisation of existing port, rail, road and commercial infrastructure.</a:t>
            </a:r>
          </a:p>
          <a:p>
            <a:r>
              <a:rPr lang="en-ZA" smtClean="0"/>
              <a:t>The plan shows the Bayhead dig-out basin with a ten berth container terminal, with a capacity of</a:t>
            </a:r>
            <a:r>
              <a:rPr lang="en-US" smtClean="0"/>
              <a:t> 6,</a:t>
            </a:r>
            <a:r>
              <a:rPr lang="en-ZA" smtClean="0"/>
              <a:t>0m teu. The Transnet Rail Engineering facilities have been retained, and a portion of Ambrose Park and the eastern side of the Bayhead rail yards converted into commercial and logistics areas. Ship repair facilities are retained, but on a smaller scale.</a:t>
            </a:r>
          </a:p>
          <a:p>
            <a:r>
              <a:rPr lang="en-ZA" smtClean="0"/>
              <a:t>The plan also shows the widened and deepened access channel and new turning basin, and an expanded area allocated to the heritage site.</a:t>
            </a:r>
          </a:p>
          <a:p>
            <a:r>
              <a:rPr lang="en-ZA" smtClean="0"/>
              <a:t>Although these are not illustrated on the plan, the Bayhead development will be undertaken in association with major rail and road relocations and capacity expansions.</a:t>
            </a:r>
          </a:p>
          <a:p>
            <a:endParaRPr lang="en-ZA" smtClean="0">
              <a:cs typeface="Arial" charset="0"/>
            </a:endParaRPr>
          </a:p>
        </p:txBody>
      </p:sp>
      <p:sp>
        <p:nvSpPr>
          <p:cNvPr id="4" name="Slide Number Placeholder 3"/>
          <p:cNvSpPr txBox="1">
            <a:spLocks noGrp="1"/>
          </p:cNvSpPr>
          <p:nvPr/>
        </p:nvSpPr>
        <p:spPr>
          <a:xfrm>
            <a:off x="3776663" y="9428163"/>
            <a:ext cx="2890837" cy="496887"/>
          </a:xfrm>
          <a:prstGeom prst="rect">
            <a:avLst/>
          </a:prstGeom>
          <a:noFill/>
        </p:spPr>
        <p:txBody>
          <a:bodyPr anchor="b"/>
          <a:lstStyle/>
          <a:p>
            <a:pPr algn="r" fontAlgn="auto">
              <a:spcBef>
                <a:spcPts val="0"/>
              </a:spcBef>
              <a:spcAft>
                <a:spcPts val="0"/>
              </a:spcAft>
              <a:defRPr/>
            </a:pPr>
            <a:fld id="{BC9523E6-76CC-413E-AF43-CF6BF1644803}" type="slidenum">
              <a:rPr lang="en-ZA" sz="1200">
                <a:solidFill>
                  <a:prstClr val="black"/>
                </a:solidFill>
                <a:latin typeface="+mn-lt"/>
              </a:rPr>
              <a:pPr algn="r" fontAlgn="auto">
                <a:spcBef>
                  <a:spcPts val="0"/>
                </a:spcBef>
                <a:spcAft>
                  <a:spcPts val="0"/>
                </a:spcAft>
                <a:defRPr/>
              </a:pPr>
              <a:t>2</a:t>
            </a:fld>
            <a:endParaRPr lang="en-ZA" sz="1200" dirty="0">
              <a:solidFill>
                <a:prstClr val="black"/>
              </a:solidFill>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10"/>
          <p:cNvSpPr/>
          <p:nvPr userDrawn="1"/>
        </p:nvSpPr>
        <p:spPr>
          <a:xfrm>
            <a:off x="107950" y="188913"/>
            <a:ext cx="8928100" cy="18716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2"/>
          <p:cNvSpPr/>
          <p:nvPr userDrawn="1"/>
        </p:nvSpPr>
        <p:spPr>
          <a:xfrm>
            <a:off x="179388" y="6597650"/>
            <a:ext cx="8785225"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ZA" dirty="0"/>
          </a:p>
        </p:txBody>
      </p:sp>
      <p:pic>
        <p:nvPicPr>
          <p:cNvPr id="6" name="Picture 11" descr="T1.jpg"/>
          <p:cNvPicPr>
            <a:picLocks noChangeAspect="1"/>
          </p:cNvPicPr>
          <p:nvPr userDrawn="1"/>
        </p:nvPicPr>
        <p:blipFill>
          <a:blip r:embed="rId2" cstate="print"/>
          <a:srcRect/>
          <a:stretch>
            <a:fillRect/>
          </a:stretch>
        </p:blipFill>
        <p:spPr bwMode="auto">
          <a:xfrm>
            <a:off x="165100" y="381000"/>
            <a:ext cx="8813800" cy="5537200"/>
          </a:xfrm>
          <a:prstGeom prst="rect">
            <a:avLst/>
          </a:prstGeom>
          <a:noFill/>
          <a:ln w="9525">
            <a:noFill/>
            <a:miter lim="800000"/>
            <a:headEnd/>
            <a:tailEnd/>
          </a:ln>
        </p:spPr>
      </p:pic>
      <p:pic>
        <p:nvPicPr>
          <p:cNvPr id="7" name="Picture 7" descr="PHOTOS.jpg"/>
          <p:cNvPicPr>
            <a:picLocks noChangeAspect="1"/>
          </p:cNvPicPr>
          <p:nvPr userDrawn="1"/>
        </p:nvPicPr>
        <p:blipFill>
          <a:blip r:embed="rId3" cstate="print"/>
          <a:srcRect/>
          <a:stretch>
            <a:fillRect/>
          </a:stretch>
        </p:blipFill>
        <p:spPr bwMode="auto">
          <a:xfrm>
            <a:off x="185738" y="1720850"/>
            <a:ext cx="8772525" cy="3416300"/>
          </a:xfrm>
          <a:prstGeom prst="rect">
            <a:avLst/>
          </a:prstGeom>
          <a:noFill/>
          <a:ln w="9525">
            <a:noFill/>
            <a:miter lim="800000"/>
            <a:headEnd/>
            <a:tailEnd/>
          </a:ln>
        </p:spPr>
      </p:pic>
      <p:sp>
        <p:nvSpPr>
          <p:cNvPr id="15" name="Title 1"/>
          <p:cNvSpPr>
            <a:spLocks noGrp="1"/>
          </p:cNvSpPr>
          <p:nvPr>
            <p:ph type="ctrTitle"/>
          </p:nvPr>
        </p:nvSpPr>
        <p:spPr>
          <a:xfrm>
            <a:off x="182779" y="6093296"/>
            <a:ext cx="7269541" cy="504056"/>
          </a:xfrm>
        </p:spPr>
        <p:txBody>
          <a:bodyPr lIns="0" rIns="0"/>
          <a:lstStyle>
            <a:lvl1pPr algn="l">
              <a:defRPr>
                <a:solidFill>
                  <a:schemeClr val="tx1"/>
                </a:solidFill>
                <a:latin typeface="Tahoma" pitchFamily="34" charset="0"/>
              </a:defRPr>
            </a:lvl1pPr>
          </a:lstStyle>
          <a:p>
            <a:r>
              <a:rPr lang="en-US" dirty="0" smtClean="0"/>
              <a:t>Click to edit Master title style</a:t>
            </a:r>
            <a:endParaRPr lang="en-ZA" dirty="0"/>
          </a:p>
        </p:txBody>
      </p:sp>
      <p:sp>
        <p:nvSpPr>
          <p:cNvPr id="16" name="Subtitle 2"/>
          <p:cNvSpPr>
            <a:spLocks noGrp="1"/>
          </p:cNvSpPr>
          <p:nvPr>
            <p:ph type="subTitle" idx="1"/>
          </p:nvPr>
        </p:nvSpPr>
        <p:spPr>
          <a:xfrm>
            <a:off x="179389" y="5733256"/>
            <a:ext cx="7272932" cy="360040"/>
          </a:xfrm>
        </p:spPr>
        <p:txBody>
          <a:bodyPr/>
          <a:lstStyle>
            <a:lvl1pPr marL="0" indent="0" algn="l">
              <a:buNone/>
              <a:defRPr b="0">
                <a:solidFill>
                  <a:schemeClr val="tx2"/>
                </a:solidFill>
                <a:latin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defRPr>
            </a:lvl1pPr>
          </a:lstStyle>
          <a:p>
            <a:r>
              <a:rPr lang="en-US" dirty="0" smtClean="0"/>
              <a:t>Click to edit Master title style</a:t>
            </a:r>
            <a:endParaRPr lang="en-ZA" dirty="0"/>
          </a:p>
        </p:txBody>
      </p:sp>
      <p:sp>
        <p:nvSpPr>
          <p:cNvPr id="6" name="Content Placeholder 5"/>
          <p:cNvSpPr>
            <a:spLocks noGrp="1"/>
          </p:cNvSpPr>
          <p:nvPr>
            <p:ph sz="quarter" idx="12"/>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4"/>
          <p:cNvSpPr>
            <a:spLocks noGrp="1"/>
          </p:cNvSpPr>
          <p:nvPr>
            <p:ph type="ftr" sz="quarter" idx="13"/>
          </p:nvPr>
        </p:nvSpPr>
        <p:spPr/>
        <p:txBody>
          <a:bodyPr/>
          <a:lstStyle>
            <a:lvl1pPr>
              <a:defRPr dirty="0">
                <a:solidFill>
                  <a:srgbClr val="1C1C1C">
                    <a:tint val="75000"/>
                  </a:srgbClr>
                </a:solidFill>
                <a:latin typeface="Tahoma" pitchFamily="34" charset="0"/>
              </a:defRPr>
            </a:lvl1pPr>
          </a:lstStyle>
          <a:p>
            <a:pPr>
              <a:defRPr/>
            </a:pP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defRPr>
            </a:lvl1pPr>
          </a:lstStyle>
          <a:p>
            <a:r>
              <a:rPr lang="en-US" dirty="0" smtClean="0"/>
              <a:t>Click to edit Master title style</a:t>
            </a:r>
            <a:endParaRPr lang="en-ZA" dirty="0"/>
          </a:p>
        </p:txBody>
      </p:sp>
      <p:sp>
        <p:nvSpPr>
          <p:cNvPr id="6" name="Content Placeholder 5"/>
          <p:cNvSpPr>
            <a:spLocks noGrp="1"/>
          </p:cNvSpPr>
          <p:nvPr>
            <p:ph sz="quarter" idx="12"/>
          </p:nvPr>
        </p:nvSpPr>
        <p:spPr>
          <a:xfrm>
            <a:off x="179389" y="1196975"/>
            <a:ext cx="8785224" cy="2304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Footer Placeholder 4"/>
          <p:cNvSpPr>
            <a:spLocks noGrp="1"/>
          </p:cNvSpPr>
          <p:nvPr>
            <p:ph type="ftr" sz="quarter" idx="13"/>
          </p:nvPr>
        </p:nvSpPr>
        <p:spPr/>
        <p:txBody>
          <a:bodyPr/>
          <a:lstStyle>
            <a:lvl1pPr>
              <a:defRPr dirty="0">
                <a:solidFill>
                  <a:srgbClr val="1C1C1C">
                    <a:tint val="75000"/>
                  </a:srgbClr>
                </a:solidFill>
                <a:latin typeface="Tahoma" pitchFamily="34" charset="0"/>
              </a:defRPr>
            </a:lvl1pPr>
          </a:lstStyle>
          <a:p>
            <a:pPr>
              <a:defRPr/>
            </a:pPr>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defRPr>
            </a:lvl1pPr>
          </a:lstStyle>
          <a:p>
            <a:r>
              <a:rPr lang="en-US" dirty="0" smtClean="0"/>
              <a:t>Click to edit Master title style</a:t>
            </a:r>
            <a:endParaRPr lang="en-ZA" dirty="0"/>
          </a:p>
        </p:txBody>
      </p:sp>
      <p:sp>
        <p:nvSpPr>
          <p:cNvPr id="3" name="Footer Placeholder 3"/>
          <p:cNvSpPr>
            <a:spLocks noGrp="1"/>
          </p:cNvSpPr>
          <p:nvPr>
            <p:ph type="ftr" sz="quarter" idx="10"/>
          </p:nvPr>
        </p:nvSpPr>
        <p:spPr/>
        <p:txBody>
          <a:bodyPr/>
          <a:lstStyle>
            <a:lvl1pPr>
              <a:defRPr dirty="0">
                <a:solidFill>
                  <a:srgbClr val="1C1C1C">
                    <a:tint val="75000"/>
                  </a:srgbClr>
                </a:solidFill>
                <a:latin typeface="Tahoma" pitchFamily="34" charset="0"/>
              </a:defRPr>
            </a:lvl1pPr>
          </a:lstStyle>
          <a:p>
            <a:pPr>
              <a:defRPr/>
            </a:pPr>
            <a:endParaRPr lang="en-Z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6" cstate="print"/>
          <a:srcRect/>
          <a:stretch>
            <a:fillRect/>
          </a:stretch>
        </p:blipFill>
        <p:spPr bwMode="auto">
          <a:xfrm>
            <a:off x="179388" y="188913"/>
            <a:ext cx="8851900" cy="825500"/>
          </a:xfrm>
          <a:prstGeom prst="rect">
            <a:avLst/>
          </a:prstGeom>
          <a:noFill/>
          <a:ln w="9525">
            <a:noFill/>
            <a:miter lim="800000"/>
            <a:headEnd/>
            <a:tailEnd/>
          </a:ln>
        </p:spPr>
      </p:pic>
      <p:sp>
        <p:nvSpPr>
          <p:cNvPr id="1027" name="Title Placeholder 1"/>
          <p:cNvSpPr>
            <a:spLocks noGrp="1"/>
          </p:cNvSpPr>
          <p:nvPr>
            <p:ph type="title"/>
          </p:nvPr>
        </p:nvSpPr>
        <p:spPr bwMode="auto">
          <a:xfrm>
            <a:off x="323850" y="188913"/>
            <a:ext cx="6119813" cy="792162"/>
          </a:xfrm>
          <a:prstGeom prst="rect">
            <a:avLst/>
          </a:prstGeom>
          <a:noFill/>
          <a:ln w="9525">
            <a:noFill/>
            <a:miter lim="800000"/>
            <a:headEnd/>
            <a:tailEnd/>
          </a:ln>
        </p:spPr>
        <p:txBody>
          <a:bodyPr vert="horz" wrap="square" lIns="108000" tIns="0" rIns="72000" bIns="0" numCol="1" anchor="ctr" anchorCtr="0" compatLnSpc="1">
            <a:prstTxWarp prst="textNoShape">
              <a:avLst/>
            </a:prstTxWarp>
          </a:bodyPr>
          <a:lstStyle/>
          <a:p>
            <a:pPr lvl="0"/>
            <a:r>
              <a:rPr lang="en-US" smtClean="0"/>
              <a:t>Click to edit Master title style</a:t>
            </a:r>
            <a:endParaRPr lang="en-ZA" smtClean="0"/>
          </a:p>
        </p:txBody>
      </p:sp>
      <p:sp>
        <p:nvSpPr>
          <p:cNvPr id="1028" name="Text Placeholder 2"/>
          <p:cNvSpPr>
            <a:spLocks noGrp="1"/>
          </p:cNvSpPr>
          <p:nvPr>
            <p:ph type="body" idx="1"/>
          </p:nvPr>
        </p:nvSpPr>
        <p:spPr bwMode="auto">
          <a:xfrm>
            <a:off x="179388" y="1196975"/>
            <a:ext cx="8785225" cy="5040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5" name="Footer Placeholder 4"/>
          <p:cNvSpPr>
            <a:spLocks noGrp="1"/>
          </p:cNvSpPr>
          <p:nvPr>
            <p:ph type="ftr" sz="quarter" idx="3"/>
          </p:nvPr>
        </p:nvSpPr>
        <p:spPr>
          <a:xfrm>
            <a:off x="179388" y="6237288"/>
            <a:ext cx="8785225" cy="287337"/>
          </a:xfrm>
          <a:prstGeom prst="rect">
            <a:avLst/>
          </a:prstGeom>
        </p:spPr>
        <p:txBody>
          <a:bodyPr vert="horz" lIns="0" tIns="0" rIns="0" bIns="0" rtlCol="0" anchor="b"/>
          <a:lstStyle>
            <a:lvl1pPr algn="l" fontAlgn="auto">
              <a:spcBef>
                <a:spcPts val="0"/>
              </a:spcBef>
              <a:spcAft>
                <a:spcPts val="0"/>
              </a:spcAft>
              <a:defRPr sz="1200" dirty="0">
                <a:solidFill>
                  <a:srgbClr val="1C1C1C"/>
                </a:solidFill>
                <a:latin typeface="Tahoma" pitchFamily="34" charset="0"/>
              </a:defRPr>
            </a:lvl1pPr>
          </a:lstStyle>
          <a:p>
            <a:pPr>
              <a:defRPr/>
            </a:pPr>
            <a:endParaRPr lang="en-ZA"/>
          </a:p>
        </p:txBody>
      </p:sp>
      <p:sp>
        <p:nvSpPr>
          <p:cNvPr id="12" name="Rectangle 11"/>
          <p:cNvSpPr/>
          <p:nvPr/>
        </p:nvSpPr>
        <p:spPr>
          <a:xfrm>
            <a:off x="7524750" y="6540500"/>
            <a:ext cx="1439863"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fld id="{2DC7F874-9993-4013-ADCF-576616D04B31}" type="slidenum">
              <a:rPr lang="en-ZA" sz="900" b="1">
                <a:solidFill>
                  <a:schemeClr val="tx1">
                    <a:lumMod val="75000"/>
                    <a:lumOff val="25000"/>
                  </a:schemeClr>
                </a:solidFill>
              </a:rPr>
              <a:pPr algn="r" fontAlgn="auto">
                <a:spcBef>
                  <a:spcPts val="0"/>
                </a:spcBef>
                <a:spcAft>
                  <a:spcPts val="0"/>
                </a:spcAft>
                <a:defRPr/>
              </a:pPr>
              <a:t>‹#›</a:t>
            </a:fld>
            <a:endParaRPr lang="en-ZA" sz="900" b="1" dirty="0">
              <a:solidFill>
                <a:schemeClr val="tx1">
                  <a:lumMod val="75000"/>
                  <a:lumOff val="25000"/>
                </a:schemeClr>
              </a:solidFill>
            </a:endParaRPr>
          </a:p>
        </p:txBody>
      </p:sp>
      <p:sp>
        <p:nvSpPr>
          <p:cNvPr id="7" name="TextBox 6"/>
          <p:cNvSpPr txBox="1"/>
          <p:nvPr userDrawn="1"/>
        </p:nvSpPr>
        <p:spPr>
          <a:xfrm>
            <a:off x="179388" y="6524625"/>
            <a:ext cx="2808287" cy="333375"/>
          </a:xfrm>
          <a:prstGeom prst="rect">
            <a:avLst/>
          </a:prstGeom>
          <a:noFill/>
        </p:spPr>
        <p:txBody>
          <a:bodyPr lIns="0" tIns="0" rIns="0" bIns="0" anchor="ctr"/>
          <a:lstStyle/>
          <a:p>
            <a:pPr fontAlgn="auto">
              <a:spcBef>
                <a:spcPts val="0"/>
              </a:spcBef>
              <a:spcAft>
                <a:spcPts val="0"/>
              </a:spcAft>
              <a:defRPr/>
            </a:pPr>
            <a:r>
              <a:rPr lang="en-ZA" sz="900" b="1" dirty="0">
                <a:solidFill>
                  <a:schemeClr val="tx1">
                    <a:lumMod val="75000"/>
                    <a:lumOff val="25000"/>
                  </a:schemeClr>
                </a:solidFill>
                <a:latin typeface="+mn-lt"/>
              </a:rPr>
              <a:t>TRANSNET</a:t>
            </a:r>
            <a:endParaRPr lang="en-ZA" sz="900" dirty="0">
              <a:solidFill>
                <a:schemeClr val="tx1">
                  <a:lumMod val="50000"/>
                  <a:lumOff val="50000"/>
                </a:schemeClr>
              </a:solidFill>
              <a:latin typeface="+mn-lt"/>
            </a:endParaRPr>
          </a:p>
        </p:txBody>
      </p:sp>
      <p:sp>
        <p:nvSpPr>
          <p:cNvPr id="11" name="Rectangle 10"/>
          <p:cNvSpPr/>
          <p:nvPr userDrawn="1"/>
        </p:nvSpPr>
        <p:spPr>
          <a:xfrm>
            <a:off x="7308850" y="6540500"/>
            <a:ext cx="1439863"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r" fontAlgn="auto">
              <a:spcBef>
                <a:spcPts val="0"/>
              </a:spcBef>
              <a:spcAft>
                <a:spcPts val="0"/>
              </a:spcAft>
              <a:defRPr/>
            </a:pPr>
            <a:r>
              <a:rPr lang="en-ZA" sz="900" dirty="0">
                <a:solidFill>
                  <a:schemeClr val="tx1">
                    <a:lumMod val="50000"/>
                    <a:lumOff val="50000"/>
                  </a:schemeClr>
                </a:solidFill>
              </a:rPr>
              <a:t>PAGE</a:t>
            </a:r>
            <a:endParaRPr lang="en-ZA" sz="900" dirty="0">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hdr="0" ftr="0" dt="0"/>
  <p:txStyles>
    <p:titleStyle>
      <a:lvl1pPr algn="l" rtl="0" fontAlgn="base">
        <a:lnSpc>
          <a:spcPct val="90000"/>
        </a:lnSpc>
        <a:spcBef>
          <a:spcPct val="0"/>
        </a:spcBef>
        <a:spcAft>
          <a:spcPct val="0"/>
        </a:spcAft>
        <a:defRPr b="1" kern="1200">
          <a:solidFill>
            <a:schemeClr val="bg1"/>
          </a:solidFill>
          <a:latin typeface="Tahoma" pitchFamily="34" charset="0"/>
          <a:ea typeface="+mj-ea"/>
          <a:cs typeface="+mj-cs"/>
        </a:defRPr>
      </a:lvl1pPr>
      <a:lvl2pPr algn="l" rtl="0" fontAlgn="base">
        <a:lnSpc>
          <a:spcPct val="90000"/>
        </a:lnSpc>
        <a:spcBef>
          <a:spcPct val="0"/>
        </a:spcBef>
        <a:spcAft>
          <a:spcPct val="0"/>
        </a:spcAft>
        <a:defRPr b="1">
          <a:solidFill>
            <a:schemeClr val="bg1"/>
          </a:solidFill>
          <a:latin typeface="Tahoma" pitchFamily="34" charset="0"/>
        </a:defRPr>
      </a:lvl2pPr>
      <a:lvl3pPr algn="l" rtl="0" fontAlgn="base">
        <a:lnSpc>
          <a:spcPct val="90000"/>
        </a:lnSpc>
        <a:spcBef>
          <a:spcPct val="0"/>
        </a:spcBef>
        <a:spcAft>
          <a:spcPct val="0"/>
        </a:spcAft>
        <a:defRPr b="1">
          <a:solidFill>
            <a:schemeClr val="bg1"/>
          </a:solidFill>
          <a:latin typeface="Tahoma" pitchFamily="34" charset="0"/>
        </a:defRPr>
      </a:lvl3pPr>
      <a:lvl4pPr algn="l" rtl="0" fontAlgn="base">
        <a:lnSpc>
          <a:spcPct val="90000"/>
        </a:lnSpc>
        <a:spcBef>
          <a:spcPct val="0"/>
        </a:spcBef>
        <a:spcAft>
          <a:spcPct val="0"/>
        </a:spcAft>
        <a:defRPr b="1">
          <a:solidFill>
            <a:schemeClr val="bg1"/>
          </a:solidFill>
          <a:latin typeface="Tahoma" pitchFamily="34" charset="0"/>
        </a:defRPr>
      </a:lvl4pPr>
      <a:lvl5pPr algn="l" rtl="0" fontAlgn="base">
        <a:lnSpc>
          <a:spcPct val="90000"/>
        </a:lnSpc>
        <a:spcBef>
          <a:spcPct val="0"/>
        </a:spcBef>
        <a:spcAft>
          <a:spcPct val="0"/>
        </a:spcAft>
        <a:defRPr b="1">
          <a:solidFill>
            <a:schemeClr val="bg1"/>
          </a:solidFill>
          <a:latin typeface="Tahoma" pitchFamily="34" charset="0"/>
        </a:defRPr>
      </a:lvl5pPr>
      <a:lvl6pPr marL="457200" algn="l" rtl="0" fontAlgn="base">
        <a:lnSpc>
          <a:spcPct val="90000"/>
        </a:lnSpc>
        <a:spcBef>
          <a:spcPct val="0"/>
        </a:spcBef>
        <a:spcAft>
          <a:spcPct val="0"/>
        </a:spcAft>
        <a:defRPr b="1">
          <a:solidFill>
            <a:schemeClr val="bg1"/>
          </a:solidFill>
          <a:latin typeface="Tahoma" pitchFamily="34" charset="0"/>
        </a:defRPr>
      </a:lvl6pPr>
      <a:lvl7pPr marL="914400" algn="l" rtl="0" fontAlgn="base">
        <a:lnSpc>
          <a:spcPct val="90000"/>
        </a:lnSpc>
        <a:spcBef>
          <a:spcPct val="0"/>
        </a:spcBef>
        <a:spcAft>
          <a:spcPct val="0"/>
        </a:spcAft>
        <a:defRPr b="1">
          <a:solidFill>
            <a:schemeClr val="bg1"/>
          </a:solidFill>
          <a:latin typeface="Tahoma" pitchFamily="34" charset="0"/>
        </a:defRPr>
      </a:lvl7pPr>
      <a:lvl8pPr marL="1371600" algn="l" rtl="0" fontAlgn="base">
        <a:lnSpc>
          <a:spcPct val="90000"/>
        </a:lnSpc>
        <a:spcBef>
          <a:spcPct val="0"/>
        </a:spcBef>
        <a:spcAft>
          <a:spcPct val="0"/>
        </a:spcAft>
        <a:defRPr b="1">
          <a:solidFill>
            <a:schemeClr val="bg1"/>
          </a:solidFill>
          <a:latin typeface="Tahoma" pitchFamily="34" charset="0"/>
        </a:defRPr>
      </a:lvl8pPr>
      <a:lvl9pPr marL="1828800" algn="l" rtl="0" fontAlgn="base">
        <a:lnSpc>
          <a:spcPct val="90000"/>
        </a:lnSpc>
        <a:spcBef>
          <a:spcPct val="0"/>
        </a:spcBef>
        <a:spcAft>
          <a:spcPct val="0"/>
        </a:spcAft>
        <a:defRPr b="1">
          <a:solidFill>
            <a:schemeClr val="bg1"/>
          </a:solidFill>
          <a:latin typeface="Tahoma" pitchFamily="34" charset="0"/>
        </a:defRPr>
      </a:lvl9pPr>
    </p:titleStyle>
    <p:bodyStyle>
      <a:lvl1pPr algn="l" rtl="0" fontAlgn="base">
        <a:lnSpc>
          <a:spcPct val="120000"/>
        </a:lnSpc>
        <a:spcBef>
          <a:spcPts val="300"/>
        </a:spcBef>
        <a:spcAft>
          <a:spcPts val="300"/>
        </a:spcAft>
        <a:defRPr sz="1600" b="1" kern="1200">
          <a:solidFill>
            <a:schemeClr val="tx1"/>
          </a:solidFill>
          <a:latin typeface="Tahoma" pitchFamily="34" charset="0"/>
          <a:ea typeface="+mn-ea"/>
          <a:cs typeface="+mn-cs"/>
        </a:defRPr>
      </a:lvl1pPr>
      <a:lvl2pPr algn="l" rtl="0" fontAlgn="base">
        <a:lnSpc>
          <a:spcPct val="120000"/>
        </a:lnSpc>
        <a:spcBef>
          <a:spcPts val="300"/>
        </a:spcBef>
        <a:spcAft>
          <a:spcPts val="300"/>
        </a:spcAft>
        <a:buClr>
          <a:schemeClr val="tx1"/>
        </a:buClr>
        <a:defRPr sz="1600" kern="1200">
          <a:solidFill>
            <a:srgbClr val="877E6E"/>
          </a:solidFill>
          <a:latin typeface="Tahoma" pitchFamily="34" charset="0"/>
          <a:ea typeface="+mn-ea"/>
          <a:cs typeface="+mn-cs"/>
        </a:defRPr>
      </a:lvl2pPr>
      <a:lvl3pPr marL="182563" indent="-182563" algn="l" rtl="0" fontAlgn="base">
        <a:lnSpc>
          <a:spcPct val="120000"/>
        </a:lnSpc>
        <a:spcBef>
          <a:spcPts val="300"/>
        </a:spcBef>
        <a:spcAft>
          <a:spcPts val="300"/>
        </a:spcAft>
        <a:buClr>
          <a:schemeClr val="tx1"/>
        </a:buClr>
        <a:buFont typeface="Arial" charset="0"/>
        <a:buChar char="-"/>
        <a:defRPr sz="1600" kern="1200">
          <a:solidFill>
            <a:srgbClr val="877E6E"/>
          </a:solidFill>
          <a:latin typeface="Tahoma" pitchFamily="34" charset="0"/>
          <a:ea typeface="+mn-ea"/>
          <a:cs typeface="+mn-cs"/>
        </a:defRPr>
      </a:lvl3pPr>
      <a:lvl4pPr marL="444500" indent="-174625" algn="l" rtl="0" fontAlgn="base">
        <a:lnSpc>
          <a:spcPct val="120000"/>
        </a:lnSpc>
        <a:spcBef>
          <a:spcPts val="300"/>
        </a:spcBef>
        <a:spcAft>
          <a:spcPts val="300"/>
        </a:spcAft>
        <a:buClr>
          <a:schemeClr val="tx1"/>
        </a:buClr>
        <a:buFont typeface="Arial" charset="0"/>
        <a:buChar char="-"/>
        <a:defRPr sz="1400" kern="1200">
          <a:solidFill>
            <a:srgbClr val="877E6E"/>
          </a:solidFill>
          <a:latin typeface="Tahoma" pitchFamily="34" charset="0"/>
          <a:ea typeface="+mn-ea"/>
          <a:cs typeface="+mn-cs"/>
        </a:defRPr>
      </a:lvl4pPr>
      <a:lvl5pPr marL="715963" indent="-174625" algn="l" rtl="0" fontAlgn="base">
        <a:lnSpc>
          <a:spcPct val="120000"/>
        </a:lnSpc>
        <a:spcBef>
          <a:spcPts val="300"/>
        </a:spcBef>
        <a:spcAft>
          <a:spcPts val="300"/>
        </a:spcAft>
        <a:buClr>
          <a:schemeClr val="tx1"/>
        </a:buClr>
        <a:buFont typeface="Arial" charset="0"/>
        <a:buChar char="–"/>
        <a:defRPr sz="1400" i="1" kern="1200">
          <a:solidFill>
            <a:srgbClr val="877E6E"/>
          </a:solidFill>
          <a:latin typeface="Taho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z="2000" smtClean="0"/>
              <a:t>Port of Durban: Medium Term Layout</a:t>
            </a:r>
            <a:endParaRPr lang="en-ZA" sz="2000" smtClean="0"/>
          </a:p>
        </p:txBody>
      </p:sp>
      <p:sp>
        <p:nvSpPr>
          <p:cNvPr id="13" name="TextBox 12"/>
          <p:cNvSpPr txBox="1"/>
          <p:nvPr/>
        </p:nvSpPr>
        <p:spPr>
          <a:xfrm>
            <a:off x="171450" y="5516563"/>
            <a:ext cx="8721725" cy="1106487"/>
          </a:xfrm>
          <a:prstGeom prst="rect">
            <a:avLst/>
          </a:prstGeom>
          <a:solidFill>
            <a:srgbClr val="4E7491">
              <a:alpha val="20000"/>
            </a:srgbClr>
          </a:solidFill>
          <a:ln w="6350">
            <a:solidFill>
              <a:srgbClr val="4E7491"/>
            </a:solidFill>
          </a:ln>
        </p:spPr>
        <p:txBody>
          <a:bodyPr>
            <a:normAutofit lnSpcReduction="10000"/>
          </a:bodyPr>
          <a:lstStyle/>
          <a:p>
            <a:pPr>
              <a:lnSpc>
                <a:spcPct val="90000"/>
              </a:lnSpc>
              <a:spcBef>
                <a:spcPts val="600"/>
              </a:spcBef>
              <a:tabLst>
                <a:tab pos="4214813" algn="l"/>
              </a:tabLst>
            </a:pPr>
            <a:r>
              <a:rPr lang="en-ZA" sz="1200" b="1">
                <a:solidFill>
                  <a:srgbClr val="1C1C1C"/>
                </a:solidFill>
                <a:latin typeface="Tahoma" pitchFamily="34" charset="0"/>
                <a:cs typeface="Tahoma" pitchFamily="34" charset="0"/>
              </a:rPr>
              <a:t>The medium term expansion of the Port of Durban will be focussed on the new dig-out port on the old Durban airport site. </a:t>
            </a:r>
          </a:p>
          <a:p>
            <a:pPr>
              <a:lnSpc>
                <a:spcPct val="90000"/>
              </a:lnSpc>
              <a:spcBef>
                <a:spcPts val="600"/>
              </a:spcBef>
              <a:buFontTx/>
              <a:buAutoNum type="arabicPeriod"/>
              <a:tabLst>
                <a:tab pos="4214813" algn="l"/>
              </a:tabLst>
            </a:pPr>
            <a:r>
              <a:rPr lang="en-ZA" sz="1200" b="1">
                <a:solidFill>
                  <a:srgbClr val="1C1C1C"/>
                </a:solidFill>
                <a:latin typeface="Tahoma" pitchFamily="34" charset="0"/>
                <a:cs typeface="Tahoma" pitchFamily="34" charset="0"/>
              </a:rPr>
              <a:t> Breakwater and entrance channel	2. 16 berth container basin and terminals</a:t>
            </a:r>
          </a:p>
          <a:p>
            <a:pPr>
              <a:lnSpc>
                <a:spcPct val="90000"/>
              </a:lnSpc>
              <a:spcBef>
                <a:spcPts val="600"/>
              </a:spcBef>
              <a:tabLst>
                <a:tab pos="4214813" algn="l"/>
              </a:tabLst>
            </a:pPr>
            <a:r>
              <a:rPr lang="en-ZA" sz="1200" b="1">
                <a:solidFill>
                  <a:srgbClr val="1C1C1C"/>
                </a:solidFill>
                <a:latin typeface="Tahoma" pitchFamily="34" charset="0"/>
                <a:cs typeface="Tahoma" pitchFamily="34" charset="0"/>
              </a:rPr>
              <a:t>3. New automotive terminal	4. Liquid bulk berths and terminal</a:t>
            </a:r>
          </a:p>
          <a:p>
            <a:pPr>
              <a:lnSpc>
                <a:spcPct val="90000"/>
              </a:lnSpc>
              <a:spcBef>
                <a:spcPts val="600"/>
              </a:spcBef>
              <a:tabLst>
                <a:tab pos="4214813" algn="l"/>
              </a:tabLst>
            </a:pPr>
            <a:r>
              <a:rPr lang="en-ZA" sz="1200" b="1">
                <a:solidFill>
                  <a:srgbClr val="1C1C1C"/>
                </a:solidFill>
                <a:latin typeface="Tahoma" pitchFamily="34" charset="0"/>
                <a:cs typeface="Tahoma" pitchFamily="34" charset="0"/>
              </a:rPr>
              <a:t>5. Road and rail connectivity</a:t>
            </a:r>
          </a:p>
        </p:txBody>
      </p:sp>
      <p:pic>
        <p:nvPicPr>
          <p:cNvPr id="20505" name="Picture 25"/>
          <p:cNvPicPr>
            <a:picLocks noChangeAspect="1" noChangeArrowheads="1"/>
          </p:cNvPicPr>
          <p:nvPr/>
        </p:nvPicPr>
        <p:blipFill>
          <a:blip r:embed="rId3" cstate="print"/>
          <a:srcRect/>
          <a:stretch>
            <a:fillRect/>
          </a:stretch>
        </p:blipFill>
        <p:spPr bwMode="auto">
          <a:xfrm>
            <a:off x="1038225" y="1125538"/>
            <a:ext cx="6197600" cy="4284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r>
              <a:rPr lang="en-US" sz="2000" smtClean="0"/>
              <a:t>Port of Durban: Long Term Layout</a:t>
            </a:r>
            <a:endParaRPr lang="en-ZA" sz="2000" smtClean="0"/>
          </a:p>
        </p:txBody>
      </p:sp>
      <p:sp>
        <p:nvSpPr>
          <p:cNvPr id="14" name="TextBox 13"/>
          <p:cNvSpPr txBox="1"/>
          <p:nvPr/>
        </p:nvSpPr>
        <p:spPr>
          <a:xfrm>
            <a:off x="179388" y="5876925"/>
            <a:ext cx="8794750" cy="747713"/>
          </a:xfrm>
          <a:prstGeom prst="rect">
            <a:avLst/>
          </a:prstGeom>
          <a:solidFill>
            <a:srgbClr val="4E7491">
              <a:alpha val="40000"/>
            </a:srgbClr>
          </a:solidFill>
          <a:ln w="6350">
            <a:solidFill>
              <a:srgbClr val="4E7491"/>
            </a:solidFill>
          </a:ln>
        </p:spPr>
        <p:txBody>
          <a:bodyPr>
            <a:normAutofit lnSpcReduction="10000"/>
          </a:bodyPr>
          <a:lstStyle/>
          <a:p>
            <a:pPr>
              <a:spcBef>
                <a:spcPts val="600"/>
              </a:spcBef>
            </a:pPr>
            <a:r>
              <a:rPr lang="en-ZA" sz="1200" b="1">
                <a:latin typeface="Tahoma" pitchFamily="34" charset="0"/>
                <a:cs typeface="Tahoma" pitchFamily="34" charset="0"/>
              </a:rPr>
              <a:t>In the longer term, expansion could take place in the Bay once sustainability matters have been addressed.</a:t>
            </a:r>
          </a:p>
          <a:p>
            <a:pPr>
              <a:spcBef>
                <a:spcPts val="600"/>
              </a:spcBef>
              <a:buFontTx/>
              <a:buAutoNum type="arabicPeriod"/>
            </a:pPr>
            <a:r>
              <a:rPr lang="en-ZA" sz="1200" b="1">
                <a:latin typeface="Tahoma" pitchFamily="34" charset="0"/>
                <a:cs typeface="Tahoma" pitchFamily="34" charset="0"/>
              </a:rPr>
              <a:t>Bayhead dig-out basin, with ten container berths and new terminals</a:t>
            </a:r>
          </a:p>
          <a:p>
            <a:pPr>
              <a:spcBef>
                <a:spcPts val="600"/>
              </a:spcBef>
              <a:buFontTx/>
              <a:buAutoNum type="arabicPeriod"/>
            </a:pPr>
            <a:r>
              <a:rPr lang="en-ZA" sz="1200" b="1">
                <a:latin typeface="Tahoma" pitchFamily="34" charset="0"/>
                <a:cs typeface="Tahoma" pitchFamily="34" charset="0"/>
              </a:rPr>
              <a:t>Reconfiguration of Durban Container Terminals with infill and new operating methods</a:t>
            </a:r>
          </a:p>
        </p:txBody>
      </p:sp>
      <p:pic>
        <p:nvPicPr>
          <p:cNvPr id="22541" name="Picture 13"/>
          <p:cNvPicPr>
            <a:picLocks noChangeAspect="1" noChangeArrowheads="1"/>
          </p:cNvPicPr>
          <p:nvPr/>
        </p:nvPicPr>
        <p:blipFill>
          <a:blip r:embed="rId3" cstate="print"/>
          <a:srcRect/>
          <a:stretch>
            <a:fillRect/>
          </a:stretch>
        </p:blipFill>
        <p:spPr bwMode="auto">
          <a:xfrm>
            <a:off x="933450" y="1046163"/>
            <a:ext cx="7277100"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cefca26cfd723173d4fc5f1a1f41ba8a745a"/>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9.81995412054292420000E+000&quot;&gt;&lt;m_ppcolschidx val=&quot;0&quot;/&gt;&lt;m_rgb r=&quot;7d&quot; g=&quot;8f&quot; b=&quot;2b&quot;/&gt;&lt;/elem&gt;&lt;elem m_fUsage=&quot;6.76444787772729620000E-002&quot;&gt;&lt;m_ppcolschidx val=&quot;0&quot;/&gt;&lt;m_rgb r=&quot;a8&quot; g=&quot;96&quot; b=&quot;a&quot;/&gt;&lt;/elem&gt;&lt;elem m_fUsage=&quot;4.87569907188495010000E-002&quot;&gt;&lt;m_ppcolschidx val=&quot;0&quot;/&gt;&lt;m_rgb r=&quot;b2&quot; g=&quot;a9&quot; b=&quot;7e&quot;/&gt;&lt;/elem&gt;&lt;elem m_fUsage=&quot;2.54539618038824330000E-002&quot;&gt;&lt;m_ppcolschidx val=&quot;0&quot;/&gt;&lt;m_rgb r=&quot;8c&quot; g=&quot;94&quot; b=&quot;4d&quot;/&gt;&lt;/elem&gt;&lt;elem m_fUsage=&quot;1.33027946472911470000E-002&quot;&gt;&lt;m_ppcolschidx val=&quot;0&quot;/&gt;&lt;m_rgb r=&quot;c7&quot; g=&quot;bf&quot; b=&quot;a3&quot;/&gt;&lt;/elem&gt;&lt;elem m_fUsage=&quot;6.49602957608977700000E-003&quot;&gt;&lt;m_ppcolschidx val=&quot;0&quot;/&gt;&lt;m_rgb r=&quot;87&quot; g=&quot;ad&quot; b=&quot;b0&quot;/&gt;&lt;/elem&gt;&lt;elem m_fUsage=&quot;2.21853123446226360000E-003&quot;&gt;&lt;m_ppcolschidx val=&quot;0&quot;/&gt;&lt;m_rgb r=&quot;5c&quot; g=&quot;78&quot; b=&quot;8f&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1616"/>
</p:tagLst>
</file>

<file path=ppt/theme/theme1.xml><?xml version="1.0" encoding="utf-8"?>
<a:theme xmlns:a="http://schemas.openxmlformats.org/drawingml/2006/main" name="BASE">
  <a:themeElements>
    <a:clrScheme name="Transnet">
      <a:dk1>
        <a:srgbClr val="1C1C1C"/>
      </a:dk1>
      <a:lt1>
        <a:srgbClr val="FFFFFF"/>
      </a:lt1>
      <a:dk2>
        <a:srgbClr val="EE3124"/>
      </a:dk2>
      <a:lt2>
        <a:srgbClr val="8DC63F"/>
      </a:lt2>
      <a:accent1>
        <a:srgbClr val="B2A97E"/>
      </a:accent1>
      <a:accent2>
        <a:srgbClr val="695E4A"/>
      </a:accent2>
      <a:accent3>
        <a:srgbClr val="E3E2D4"/>
      </a:accent3>
      <a:accent4>
        <a:srgbClr val="333333"/>
      </a:accent4>
      <a:accent5>
        <a:srgbClr val="E0DDCB"/>
      </a:accent5>
      <a:accent6>
        <a:srgbClr val="877E6E"/>
      </a:accent6>
      <a:hlink>
        <a:srgbClr val="C0AE00"/>
      </a:hlink>
      <a:folHlink>
        <a:srgbClr val="F1F0E9"/>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5397</TotalTime>
  <Words>962</Words>
  <Application>Microsoft Office PowerPoint</Application>
  <PresentationFormat>On-screen Show (4:3)</PresentationFormat>
  <Paragraphs>35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Tahoma</vt:lpstr>
      <vt:lpstr>Arial</vt:lpstr>
      <vt:lpstr>Calibri</vt:lpstr>
      <vt:lpstr>BASE</vt:lpstr>
      <vt:lpstr>Port of Durban: Medium Term Layout</vt:lpstr>
      <vt:lpstr>Port of Durban: Long Term Layout</vt:lpstr>
    </vt:vector>
  </TitlesOfParts>
  <Company>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Capex</dc:title>
  <dc:creator>S</dc:creator>
  <cp:lastModifiedBy>shankar</cp:lastModifiedBy>
  <cp:revision>1022</cp:revision>
  <dcterms:created xsi:type="dcterms:W3CDTF">2012-01-06T12:30:55Z</dcterms:created>
  <dcterms:modified xsi:type="dcterms:W3CDTF">2013-01-14T08:12:26Z</dcterms:modified>
</cp:coreProperties>
</file>